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3" r:id="rId2"/>
    <p:sldId id="259" r:id="rId3"/>
    <p:sldId id="260" r:id="rId4"/>
    <p:sldId id="261" r:id="rId5"/>
    <p:sldId id="258" r:id="rId6"/>
    <p:sldId id="262" r:id="rId7"/>
    <p:sldId id="266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525</c:v>
                </c:pt>
                <c:pt idx="1">
                  <c:v>1256</c:v>
                </c:pt>
                <c:pt idx="2">
                  <c:v>1032</c:v>
                </c:pt>
                <c:pt idx="3">
                  <c:v>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C-4F41-88E8-645C654B1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152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C-4F41-88E8-645C654B14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96</c:v>
                </c:pt>
                <c:pt idx="1">
                  <c:v>911</c:v>
                </c:pt>
                <c:pt idx="2">
                  <c:v>232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C-4F41-88E8-645C654B14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129</c:v>
                </c:pt>
                <c:pt idx="1">
                  <c:v>205</c:v>
                </c:pt>
                <c:pt idx="2">
                  <c:v>177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C-4F41-88E8-645C654B1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869424"/>
        <c:axId val="428875328"/>
      </c:barChart>
      <c:catAx>
        <c:axId val="4288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75328"/>
        <c:crosses val="autoZero"/>
        <c:auto val="1"/>
        <c:lblAlgn val="ctr"/>
        <c:lblOffset val="100"/>
        <c:noMultiLvlLbl val="0"/>
      </c:catAx>
      <c:valAx>
        <c:axId val="4288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6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0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6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0"/>
            <a:ext cx="886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0"/>
            <a:ext cx="886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Second Klan “Movement”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Inspired, in part, by Thomas Dixon’s novel, </a:t>
            </a:r>
            <a:r>
              <a:rPr lang="en-US" i="1" dirty="0" smtClean="0"/>
              <a:t>The Clansman </a:t>
            </a:r>
            <a:r>
              <a:rPr lang="en-US" dirty="0" smtClean="0"/>
              <a:t>(1905), </a:t>
            </a:r>
            <a:r>
              <a:rPr lang="en-US" i="1" dirty="0" smtClean="0"/>
              <a:t>and </a:t>
            </a:r>
            <a:r>
              <a:rPr lang="en-US" dirty="0" smtClean="0"/>
              <a:t>D.W</a:t>
            </a:r>
            <a:r>
              <a:rPr lang="en-US" dirty="0"/>
              <a:t>. Griffith's film </a:t>
            </a:r>
            <a:r>
              <a:rPr lang="en-US" i="1" dirty="0"/>
              <a:t>Birth of a Nation</a:t>
            </a:r>
            <a:r>
              <a:rPr lang="en-US" dirty="0"/>
              <a:t> (1915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Founded in Atlanta, Georgia (1915)</a:t>
            </a:r>
          </a:p>
          <a:p>
            <a:r>
              <a:rPr lang="en-US" dirty="0" smtClean="0"/>
              <a:t>Nativist, xenophobic, petty nationalism</a:t>
            </a:r>
          </a:p>
          <a:p>
            <a:r>
              <a:rPr lang="en-US" dirty="0" smtClean="0"/>
              <a:t>Enjoyed wide-spread support, especially in the mid-West and Western states. By 1925, the KKK reputedly had </a:t>
            </a:r>
            <a:r>
              <a:rPr lang="en-US" b="1" dirty="0" smtClean="0"/>
              <a:t>4.5 million </a:t>
            </a:r>
            <a:r>
              <a:rPr lang="en-US" dirty="0" smtClean="0"/>
              <a:t>members.</a:t>
            </a:r>
          </a:p>
          <a:p>
            <a:r>
              <a:rPr lang="en-US" dirty="0" smtClean="0"/>
              <a:t>A successful “third party”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51709"/>
            <a:ext cx="5181600" cy="447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801" y="6176963"/>
            <a:ext cx="449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KKK March on Washington, 1925.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85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Protestant Hegemony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455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Large influx of immigration from southern and central Europe </a:t>
            </a:r>
          </a:p>
          <a:p>
            <a:r>
              <a:rPr lang="en-US" dirty="0" smtClean="0"/>
              <a:t>Virulent anti-Catholicism and anti-</a:t>
            </a:r>
            <a:r>
              <a:rPr lang="en-US" dirty="0" err="1" smtClean="0"/>
              <a:t>Semiticism</a:t>
            </a:r>
            <a:endParaRPr lang="en-US" dirty="0" smtClean="0"/>
          </a:p>
          <a:p>
            <a:r>
              <a:rPr lang="en-US" dirty="0" smtClean="0"/>
              <a:t>Allegiance to papal authority</a:t>
            </a:r>
          </a:p>
          <a:p>
            <a:r>
              <a:rPr lang="en-US" dirty="0" smtClean="0"/>
              <a:t>Prohibition violation, sexual </a:t>
            </a:r>
            <a:r>
              <a:rPr lang="en-US" dirty="0"/>
              <a:t>immorality</a:t>
            </a:r>
            <a:r>
              <a:rPr lang="en-US" dirty="0" smtClean="0"/>
              <a:t>, threats to religion and “traditional family values.”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77" y="1574801"/>
            <a:ext cx="6157968" cy="5283199"/>
          </a:xfrm>
        </p:spPr>
      </p:pic>
    </p:spTree>
    <p:extLst>
      <p:ext uri="{BB962C8B-B14F-4D97-AF65-F5344CB8AC3E}">
        <p14:creationId xmlns:p14="http://schemas.microsoft.com/office/powerpoint/2010/main" val="2010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Bolshevik revolution in Russia (1917)</a:t>
            </a:r>
          </a:p>
          <a:p>
            <a:r>
              <a:rPr lang="en-US" dirty="0" smtClean="0"/>
              <a:t>Socialist Party of America</a:t>
            </a:r>
          </a:p>
          <a:p>
            <a:r>
              <a:rPr lang="en-US" dirty="0" smtClean="0"/>
              <a:t>Industrial Workers of the World (IWW)</a:t>
            </a:r>
          </a:p>
          <a:p>
            <a:r>
              <a:rPr lang="en-US" dirty="0" smtClean="0"/>
              <a:t>Seattle General Strike (1919)</a:t>
            </a:r>
          </a:p>
          <a:p>
            <a:r>
              <a:rPr lang="en-US" dirty="0" smtClean="0"/>
              <a:t>Anarchist bombings</a:t>
            </a:r>
          </a:p>
          <a:p>
            <a:r>
              <a:rPr lang="en-US" dirty="0" smtClean="0"/>
              <a:t>Palmer Raids (6,000 arrested and 556 deportations)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7" y="1297348"/>
            <a:ext cx="5181600" cy="5407891"/>
          </a:xfrm>
        </p:spPr>
      </p:pic>
    </p:spTree>
    <p:extLst>
      <p:ext uri="{BB962C8B-B14F-4D97-AF65-F5344CB8AC3E}">
        <p14:creationId xmlns:p14="http://schemas.microsoft.com/office/powerpoint/2010/main" val="1595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Anti-Immigration Legislation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8054" y="1690688"/>
            <a:ext cx="5181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Quota Law of 1921 </a:t>
            </a:r>
            <a:r>
              <a:rPr lang="en-US" dirty="0"/>
              <a:t>restricted annual immigration to approximately 350,000 </a:t>
            </a:r>
            <a:r>
              <a:rPr lang="en-US" dirty="0" smtClean="0"/>
              <a:t>persons. Limited annual immigration from any one country to 3% of 1910 numbers. </a:t>
            </a:r>
          </a:p>
          <a:p>
            <a:r>
              <a:rPr lang="en-US" b="1" dirty="0"/>
              <a:t>Immigration Act of </a:t>
            </a:r>
            <a:r>
              <a:rPr lang="en-US" b="1" dirty="0" smtClean="0"/>
              <a:t>1924. </a:t>
            </a:r>
            <a:r>
              <a:rPr lang="en-US" dirty="0" smtClean="0"/>
              <a:t>By 1930, annual immigration limited to 150,000. Disproportionate by ethnicity and country of origin. Asians completely excluded.</a:t>
            </a:r>
          </a:p>
          <a:p>
            <a:r>
              <a:rPr lang="en-US" dirty="0" smtClean="0"/>
              <a:t>Northern European: 86.5 %</a:t>
            </a:r>
          </a:p>
          <a:p>
            <a:r>
              <a:rPr lang="en-US" dirty="0" smtClean="0"/>
              <a:t>Southern / Central Europe: 11.2 % </a:t>
            </a:r>
          </a:p>
          <a:p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2399" y="1529705"/>
            <a:ext cx="4498109" cy="4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106507"/>
            <a:ext cx="11748655" cy="55851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Marquette County Immigration from South and Central Europe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87123"/>
              </p:ext>
            </p:extLst>
          </p:nvPr>
        </p:nvGraphicFramePr>
        <p:xfrm>
          <a:off x="576300" y="66501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9528" y="5734095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Less than 1%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84254" y="575145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5 %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6786" y="5205535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41,239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4266" y="5225018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46,739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34100" y="5205535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45,786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5999" y="572875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4%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6752" y="5205535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44,076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58880" y="572875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37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8159" y="155575"/>
            <a:ext cx="6029325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Violation of Prohibition Laws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4850"/>
            <a:ext cx="9686925" cy="5962650"/>
          </a:xfrm>
        </p:spPr>
      </p:pic>
    </p:spTree>
    <p:extLst>
      <p:ext uri="{BB962C8B-B14F-4D97-AF65-F5344CB8AC3E}">
        <p14:creationId xmlns:p14="http://schemas.microsoft.com/office/powerpoint/2010/main" val="242770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75" y="0"/>
            <a:ext cx="9186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118042"/>
            <a:ext cx="9116291" cy="67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255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Second Klan “Movement”</vt:lpstr>
      <vt:lpstr>Protestant Hegemony</vt:lpstr>
      <vt:lpstr>Red Scare</vt:lpstr>
      <vt:lpstr>  Anti-Immigration Legislation</vt:lpstr>
      <vt:lpstr>Marquette County Immigration from South and Central Europe</vt:lpstr>
      <vt:lpstr>Violation of Prohibition Laws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Robyns</dc:creator>
  <cp:lastModifiedBy>mrobyns@nmu.edu</cp:lastModifiedBy>
  <cp:revision>18</cp:revision>
  <dcterms:created xsi:type="dcterms:W3CDTF">2017-03-20T20:09:16Z</dcterms:created>
  <dcterms:modified xsi:type="dcterms:W3CDTF">2020-10-01T18:10:26Z</dcterms:modified>
</cp:coreProperties>
</file>