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6" r:id="rId3"/>
    <p:sldId id="270" r:id="rId4"/>
    <p:sldId id="273" r:id="rId5"/>
    <p:sldId id="260" r:id="rId6"/>
    <p:sldId id="275" r:id="rId7"/>
    <p:sldId id="272" r:id="rId8"/>
    <p:sldId id="257" r:id="rId9"/>
    <p:sldId id="271" r:id="rId10"/>
    <p:sldId id="274" r:id="rId11"/>
    <p:sldId id="259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Fatalites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1898-1905</c:v>
                </c:pt>
                <c:pt idx="1">
                  <c:v>1906-1910</c:v>
                </c:pt>
                <c:pt idx="2">
                  <c:v>1911-1915</c:v>
                </c:pt>
                <c:pt idx="3">
                  <c:v>1916-1920</c:v>
                </c:pt>
                <c:pt idx="4">
                  <c:v>1921-1925</c:v>
                </c:pt>
                <c:pt idx="5">
                  <c:v>1926-1930</c:v>
                </c:pt>
                <c:pt idx="6">
                  <c:v>1931-1935</c:v>
                </c:pt>
                <c:pt idx="7">
                  <c:v>1936-1940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</c:v>
                </c:pt>
                <c:pt idx="1">
                  <c:v>66</c:v>
                </c:pt>
                <c:pt idx="2">
                  <c:v>35</c:v>
                </c:pt>
                <c:pt idx="3">
                  <c:v>43</c:v>
                </c:pt>
                <c:pt idx="4">
                  <c:v>20</c:v>
                </c:pt>
                <c:pt idx="5">
                  <c:v>21</c:v>
                </c:pt>
                <c:pt idx="6">
                  <c:v>11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82-4A4A-806A-4643C44824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Fatality Rate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8"/>
                <c:pt idx="0">
                  <c:v>1898-1905</c:v>
                </c:pt>
                <c:pt idx="1">
                  <c:v>1906-1910</c:v>
                </c:pt>
                <c:pt idx="2">
                  <c:v>1911-1915</c:v>
                </c:pt>
                <c:pt idx="3">
                  <c:v>1916-1920</c:v>
                </c:pt>
                <c:pt idx="4">
                  <c:v>1921-1925</c:v>
                </c:pt>
                <c:pt idx="5">
                  <c:v>1926-1930</c:v>
                </c:pt>
                <c:pt idx="6">
                  <c:v>1931-1935</c:v>
                </c:pt>
                <c:pt idx="7">
                  <c:v>1936-1940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5.3</c:v>
                </c:pt>
                <c:pt idx="1">
                  <c:v>5.0599999999999996</c:v>
                </c:pt>
                <c:pt idx="2">
                  <c:v>2.7</c:v>
                </c:pt>
                <c:pt idx="3">
                  <c:v>2.36</c:v>
                </c:pt>
                <c:pt idx="4">
                  <c:v>1.61</c:v>
                </c:pt>
                <c:pt idx="5">
                  <c:v>2.02</c:v>
                </c:pt>
                <c:pt idx="6">
                  <c:v>2.0499999999999998</c:v>
                </c:pt>
                <c:pt idx="7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82-4A4A-806A-4643C4482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448"/>
        <c:axId val="4526080"/>
      </c:barChart>
      <c:catAx>
        <c:axId val="436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26080"/>
        <c:crosses val="autoZero"/>
        <c:auto val="1"/>
        <c:lblAlgn val="ctr"/>
        <c:lblOffset val="100"/>
        <c:noMultiLvlLbl val="0"/>
      </c:catAx>
      <c:valAx>
        <c:axId val="45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60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D214E-33F9-4C6F-A3B8-38758E9711D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B32B-0875-4CEA-B170-4ADF970BF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71BC-D79A-4B43-80E2-7D681CDE3E9C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ED341-82C1-4383-9553-25DD2C549234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6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1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1360D-B8A4-4C9F-BE26-1F7D97D27543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0222-E2BE-4364-95AD-D2934DA98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05000"/>
          </a:xfrm>
        </p:spPr>
        <p:txBody>
          <a:bodyPr>
            <a:noAutofit/>
          </a:bodyPr>
          <a:lstStyle/>
          <a:p>
            <a:r>
              <a:rPr lang="en-US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“This </a:t>
            </a:r>
            <a:r>
              <a:rPr lang="en-US" sz="6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 </a:t>
            </a:r>
            <a:r>
              <a:rPr lang="en-US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Accident”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in the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Iron Mines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1898-1940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740"/>
            <a:ext cx="9144000" cy="4823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7149" y="152400"/>
            <a:ext cx="54186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Three General Causes of Death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(CCI is found negligent in 35%)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osters\2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6858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Failure of Organized Labor?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685800"/>
            <a:ext cx="4038600" cy="603374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Depression 1893 </a:t>
            </a:r>
            <a:r>
              <a:rPr lang="en-US" sz="2600" dirty="0" smtClean="0"/>
              <a:t>(workforce dropped from 17,000 to 3,500, causing massive out migration)</a:t>
            </a:r>
          </a:p>
          <a:p>
            <a:r>
              <a:rPr lang="en-US" b="1" dirty="0" smtClean="0"/>
              <a:t>Strike of 1895 </a:t>
            </a:r>
            <a:r>
              <a:rPr lang="en-US" dirty="0" smtClean="0"/>
              <a:t>(3,000 miners; state militia; independent union led by Cornish continued)</a:t>
            </a:r>
          </a:p>
          <a:p>
            <a:r>
              <a:rPr lang="en-US" b="1" dirty="0" smtClean="0"/>
              <a:t>Strike of 1899 </a:t>
            </a:r>
            <a:r>
              <a:rPr lang="en-US" dirty="0" smtClean="0"/>
              <a:t>(2,700 miners</a:t>
            </a:r>
            <a:r>
              <a:rPr lang="en-US" dirty="0"/>
              <a:t>;</a:t>
            </a:r>
            <a:r>
              <a:rPr lang="en-US" dirty="0" smtClean="0"/>
              <a:t> split between Cornish and Finnish miners)</a:t>
            </a:r>
          </a:p>
          <a:p>
            <a:r>
              <a:rPr lang="en-US" b="1" dirty="0" smtClean="0"/>
              <a:t>WFM, IWW, Finnish Socialist Association (SPA)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Outmigration</a:t>
            </a:r>
            <a:r>
              <a:rPr lang="en-US" b="1" dirty="0" smtClean="0"/>
              <a:t> Ishpeming declines 53% 1900-1930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8194" name="Picture 2" descr="E:\My Documents\My Pictures\MAA 2008 Presentation Pictures\3301-01 Organizations Mine Work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1"/>
            <a:ext cx="4267200" cy="50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6257882"/>
            <a:ext cx="403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1895 Strike Parade, Ishpeming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84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46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baseline="30000">
                <a:latin typeface="Times New Roman" pitchFamily="18" charset="0"/>
                <a:ea typeface="Calibri" pitchFamily="34" charset="0"/>
                <a:cs typeface="Times New Roman" pitchFamily="18" charset="0"/>
                <a:hlinkClick r:id=""/>
              </a:rPr>
              <a:t>]</a:t>
            </a:r>
            <a:endParaRPr lang="en-US" altLang="en-US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267" name="Object 4"/>
          <p:cNvGraphicFramePr>
            <a:graphicFrameLocks/>
          </p:cNvGraphicFramePr>
          <p:nvPr/>
        </p:nvGraphicFramePr>
        <p:xfrm>
          <a:off x="609600" y="228600"/>
          <a:ext cx="7848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4" imgW="7852329" imgH="5407621" progId="Excel.Chart.8">
                  <p:embed/>
                </p:oleObj>
              </mc:Choice>
              <mc:Fallback>
                <p:oleObj r:id="rId4" imgW="7852329" imgH="54076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"/>
                        <a:ext cx="7848600" cy="541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Box 10"/>
          <p:cNvSpPr txBox="1">
            <a:spLocks noChangeArrowheads="1"/>
          </p:cNvSpPr>
          <p:nvPr/>
        </p:nvSpPr>
        <p:spPr bwMode="auto">
          <a:xfrm>
            <a:off x="0" y="5657671"/>
            <a:ext cx="914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b="1" dirty="0"/>
              <a:t>Cliffs Shaft Mine: Average Daily Wages and Cost of Production, 1909-1920 </a:t>
            </a:r>
            <a:r>
              <a:rPr lang="en-US" altLang="en-US" dirty="0" smtClean="0"/>
              <a:t>(Post WWI period of severe inflation and high demand for labor). Ford initiates revolutionary $5.00 day in 1915. </a:t>
            </a:r>
          </a:p>
          <a:p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550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843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96334"/>
            <a:ext cx="7268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Very Dangerous and Painful Profession (1920)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186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638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CCI Fatalities, 1898 - 1940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29305"/>
              </p:ext>
            </p:extLst>
          </p:nvPr>
        </p:nvGraphicFramePr>
        <p:xfrm>
          <a:off x="762000" y="838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147653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Total CCI Fatalities: </a:t>
            </a:r>
            <a:r>
              <a:rPr lang="en-US" sz="3600" b="1" dirty="0" smtClean="0">
                <a:solidFill>
                  <a:srgbClr val="FF0000"/>
                </a:solidFill>
              </a:rPr>
              <a:t>321</a:t>
            </a:r>
            <a:r>
              <a:rPr lang="en-US" sz="3600" b="1" dirty="0" smtClean="0"/>
              <a:t> </a:t>
            </a:r>
            <a:r>
              <a:rPr lang="en-US" b="1" dirty="0" smtClean="0"/>
              <a:t>(1926 does not include Barnes-Hecker)</a:t>
            </a:r>
          </a:p>
          <a:p>
            <a:r>
              <a:rPr lang="en-US" sz="3600" b="1" dirty="0" smtClean="0"/>
              <a:t>Total Marquette Iron Range Fatalities: </a:t>
            </a:r>
            <a:r>
              <a:rPr lang="en-US" sz="3600" b="1" dirty="0" smtClean="0">
                <a:solidFill>
                  <a:srgbClr val="FF0000"/>
                </a:solidFill>
              </a:rPr>
              <a:t>675</a:t>
            </a:r>
          </a:p>
          <a:p>
            <a:r>
              <a:rPr lang="en-US" sz="3600" b="1" dirty="0" smtClean="0"/>
              <a:t>Mesabi Range Death Rate </a:t>
            </a:r>
            <a:r>
              <a:rPr lang="en-US" sz="3600" b="1" dirty="0" smtClean="0">
                <a:solidFill>
                  <a:srgbClr val="FF0000"/>
                </a:solidFill>
              </a:rPr>
              <a:t>7.5 / 1000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5562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Deaths by Ethnicity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55743"/>
              </p:ext>
            </p:extLst>
          </p:nvPr>
        </p:nvGraphicFramePr>
        <p:xfrm>
          <a:off x="304800" y="838200"/>
          <a:ext cx="8458199" cy="340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3444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Finnish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Italian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 smtClean="0"/>
                        <a:t>1900-1909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 smtClean="0"/>
                        <a:t>1910-1919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 smtClean="0"/>
                        <a:t>1920-1929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31">
                <a:tc>
                  <a:txBody>
                    <a:bodyPr/>
                    <a:lstStyle/>
                    <a:p>
                      <a:r>
                        <a:rPr lang="en-US" dirty="0" smtClean="0"/>
                        <a:t>1930-1940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4581297"/>
            <a:ext cx="861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Foreign born population reached a peak of 47% in 1910. Finns largest component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Ethnic cohesiveness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Workplace camaraderie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9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 for Poor Safety Record </a:t>
            </a:r>
            <a:br>
              <a:rPr lang="en-US" dirty="0" smtClean="0"/>
            </a:br>
            <a:r>
              <a:rPr lang="en-US" dirty="0" smtClean="0"/>
              <a:t>(Prior to 1911)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Poor discipline in the mines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Contract System </a:t>
            </a:r>
            <a:r>
              <a:rPr lang="en-US" dirty="0" smtClean="0"/>
              <a:t>– Company paid a </a:t>
            </a:r>
            <a:r>
              <a:rPr lang="en-US" dirty="0"/>
              <a:t>work team according to </a:t>
            </a:r>
            <a:r>
              <a:rPr lang="en-US" dirty="0" smtClean="0"/>
              <a:t>output. Worked fast, little oversight.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Demand</a:t>
            </a:r>
            <a:r>
              <a:rPr lang="en-US" dirty="0" smtClean="0"/>
              <a:t> for labor greater than supply (inexperienced miners)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Lack of laws</a:t>
            </a:r>
            <a:r>
              <a:rPr lang="en-US" dirty="0" smtClean="0"/>
              <a:t> forcing compensation for fatalities</a:t>
            </a:r>
          </a:p>
          <a:p>
            <a:r>
              <a:rPr lang="en-US" dirty="0" smtClean="0"/>
              <a:t>Employee </a:t>
            </a:r>
            <a:r>
              <a:rPr lang="en-US" b="1" dirty="0" smtClean="0">
                <a:solidFill>
                  <a:srgbClr val="FF0000"/>
                </a:solidFill>
              </a:rPr>
              <a:t>carelessness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676400"/>
            <a:ext cx="4495800" cy="45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0" y="6220691"/>
            <a:ext cx="269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CCI Miners, 1917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88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4" y="-13855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CCI’s Corporate Paternalism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2586"/>
            <a:ext cx="4038600" cy="57837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Mather / “Progressive Era”</a:t>
            </a:r>
          </a:p>
          <a:p>
            <a:pPr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rental housing and support for ownership (CCI owned 600 houses)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clubhouses and beautification awards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Pension Plan (1909)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Gwinn as a model company town (1907)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sponsored health care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doctor and nurse program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maintained hospital (Ishpeming, 1918)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Initiated Safety Program (1911)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C:\Users\mrobyns\AppData\Local\Microsoft\Windows\Temporary Internet Files\Content.Outlook\8LQO3MPJ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9981"/>
            <a:ext cx="4114800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8430" y="6326970"/>
            <a:ext cx="244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CCI Visiting Nurse, 1915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1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CCI Safety Program, 1911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1999"/>
            <a:ext cx="4367928" cy="5948157"/>
          </a:xfrm>
        </p:spPr>
        <p:txBody>
          <a:bodyPr>
            <a:normAutofit fontScale="25000" lnSpcReduction="20000"/>
          </a:bodyPr>
          <a:lstStyle/>
          <a:p>
            <a:endParaRPr lang="en-US" sz="3600" b="1" dirty="0" smtClean="0"/>
          </a:p>
          <a:p>
            <a:pPr marL="0" indent="0">
              <a:buNone/>
            </a:pPr>
            <a:r>
              <a:rPr lang="en-US" sz="8000" b="1" dirty="0" smtClean="0"/>
              <a:t>Motivation for Implementation: </a:t>
            </a:r>
            <a:endParaRPr lang="en-US" sz="8000" b="1" dirty="0"/>
          </a:p>
          <a:p>
            <a:endParaRPr lang="en-US" sz="5600" b="1" dirty="0" smtClean="0"/>
          </a:p>
          <a:p>
            <a:r>
              <a:rPr lang="en-US" sz="7200" b="1" dirty="0" smtClean="0"/>
              <a:t>US Steel “Safety First Campaign” (1906) and Oliver Mining Co. (1910)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Michigan’s Workmen’s Compensation Law (1912)</a:t>
            </a:r>
          </a:p>
          <a:p>
            <a:pPr marL="0" indent="0">
              <a:buNone/>
            </a:pPr>
            <a:endParaRPr lang="en-US" sz="5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000" b="1" dirty="0" smtClean="0"/>
              <a:t>Components of Safety Program:</a:t>
            </a:r>
          </a:p>
          <a:p>
            <a:pPr marL="0" indent="0">
              <a:buNone/>
            </a:pPr>
            <a:endParaRPr lang="en-US" sz="5600" b="1" dirty="0" smtClean="0">
              <a:solidFill>
                <a:schemeClr val="bg1"/>
              </a:solidFill>
            </a:endParaRPr>
          </a:p>
          <a:p>
            <a:r>
              <a:rPr lang="en-US" sz="7200" b="1" dirty="0" smtClean="0"/>
              <a:t>William </a:t>
            </a:r>
            <a:r>
              <a:rPr lang="en-US" sz="7200" b="1" dirty="0" err="1" smtClean="0"/>
              <a:t>Conibear</a:t>
            </a:r>
            <a:r>
              <a:rPr lang="en-US" sz="7200" b="1" dirty="0" smtClean="0"/>
              <a:t> (first full-time, professional safety director in the industry), 1911</a:t>
            </a:r>
          </a:p>
          <a:p>
            <a:r>
              <a:rPr lang="en-US" sz="7200" b="1" dirty="0" smtClean="0"/>
              <a:t>Improved sanitation, carbide lamps, phones, canaries</a:t>
            </a:r>
          </a:p>
          <a:p>
            <a:r>
              <a:rPr lang="en-US" sz="7200" b="1" dirty="0" smtClean="0"/>
              <a:t>Safety regulations published in multiple languages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Local and Central Mine Safety Committees</a:t>
            </a:r>
          </a:p>
          <a:p>
            <a:r>
              <a:rPr lang="en-US" sz="7200" b="1" dirty="0" smtClean="0"/>
              <a:t>Regular Mine Inspections</a:t>
            </a:r>
          </a:p>
          <a:p>
            <a:r>
              <a:rPr lang="en-US" sz="7200" b="1" dirty="0" smtClean="0">
                <a:solidFill>
                  <a:srgbClr val="FF0000"/>
                </a:solidFill>
              </a:rPr>
              <a:t>Tied promotions to safety record</a:t>
            </a:r>
          </a:p>
          <a:p>
            <a:r>
              <a:rPr lang="en-US" sz="7200" b="1" dirty="0" smtClean="0"/>
              <a:t>Established five fully equipped rescue and first aid stations</a:t>
            </a:r>
          </a:p>
          <a:p>
            <a:r>
              <a:rPr lang="en-US" sz="7200" b="1" dirty="0" smtClean="0"/>
              <a:t>Established regular safety training</a:t>
            </a:r>
          </a:p>
          <a:p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C:\Users\mrobyns\AppData\Local\Microsoft\Windows\Temporary Internet Files\Content.Outlook\8LQO3MPJ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28" y="1524000"/>
            <a:ext cx="462367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7212" y="6340825"/>
            <a:ext cx="3057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CCI Safety Training Class, 1914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42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465</Words>
  <Application>Microsoft Office PowerPoint</Application>
  <PresentationFormat>On-screen Show (4:3)</PresentationFormat>
  <Paragraphs>96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 2</vt:lpstr>
      <vt:lpstr>Office Theme</vt:lpstr>
      <vt:lpstr>Microsoft Excel Chart</vt:lpstr>
      <vt:lpstr>“This Unfortunate Accident”</vt:lpstr>
      <vt:lpstr>The Failure of Organized Labor? </vt:lpstr>
      <vt:lpstr>PowerPoint Presentation</vt:lpstr>
      <vt:lpstr>PowerPoint Presentation</vt:lpstr>
      <vt:lpstr>CCI Fatalities, 1898 - 1940</vt:lpstr>
      <vt:lpstr>Deaths by Ethnicity</vt:lpstr>
      <vt:lpstr>Reason for Poor Safety Record  (Prior to 1911)</vt:lpstr>
      <vt:lpstr>CCI’s Corporate Paternalism</vt:lpstr>
      <vt:lpstr>CCI Safety Program, 1911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Marcus C. Robyns</dc:creator>
  <cp:lastModifiedBy>mrobyns@nmu.edu</cp:lastModifiedBy>
  <cp:revision>53</cp:revision>
  <dcterms:created xsi:type="dcterms:W3CDTF">2015-04-27T12:15:47Z</dcterms:created>
  <dcterms:modified xsi:type="dcterms:W3CDTF">2020-10-01T18:09:14Z</dcterms:modified>
</cp:coreProperties>
</file>