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63" r:id="rId3"/>
    <p:sldId id="272" r:id="rId4"/>
    <p:sldId id="268" r:id="rId5"/>
    <p:sldId id="274" r:id="rId6"/>
    <p:sldId id="275" r:id="rId7"/>
    <p:sldId id="276" r:id="rId8"/>
    <p:sldId id="277" r:id="rId9"/>
    <p:sldId id="278" r:id="rId10"/>
    <p:sldId id="282" r:id="rId11"/>
    <p:sldId id="257" r:id="rId12"/>
    <p:sldId id="264" r:id="rId13"/>
    <p:sldId id="283" r:id="rId14"/>
    <p:sldId id="273" r:id="rId15"/>
    <p:sldId id="287" r:id="rId16"/>
    <p:sldId id="261" r:id="rId17"/>
    <p:sldId id="279" r:id="rId18"/>
    <p:sldId id="284" r:id="rId19"/>
    <p:sldId id="271" r:id="rId20"/>
    <p:sldId id="270" r:id="rId21"/>
    <p:sldId id="265" r:id="rId22"/>
    <p:sldId id="259" r:id="rId23"/>
    <p:sldId id="285" r:id="rId24"/>
    <p:sldId id="266" r:id="rId25"/>
    <p:sldId id="267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Finnish Born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5939</c:v>
                </c:pt>
                <c:pt idx="1">
                  <c:v>5020</c:v>
                </c:pt>
                <c:pt idx="2">
                  <c:v>4620</c:v>
                </c:pt>
                <c:pt idx="3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6-4F3A-B5C8-E977E76AF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935936"/>
        <c:axId val="527640208"/>
      </c:barChart>
      <c:catAx>
        <c:axId val="5379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640208"/>
        <c:crosses val="autoZero"/>
        <c:auto val="1"/>
        <c:lblAlgn val="ctr"/>
        <c:lblOffset val="100"/>
        <c:noMultiLvlLbl val="0"/>
      </c:catAx>
      <c:valAx>
        <c:axId val="52764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95293626922815E-2"/>
          <c:y val="3.4000925963788987E-2"/>
          <c:w val="0.88862801525581614"/>
          <c:h val="0.83238970869122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525</c:v>
                </c:pt>
                <c:pt idx="1">
                  <c:v>1256</c:v>
                </c:pt>
                <c:pt idx="2">
                  <c:v>1032</c:v>
                </c:pt>
                <c:pt idx="3">
                  <c:v>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C-4F41-88E8-645C654B1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</c:v>
                </c:pt>
                <c:pt idx="1">
                  <c:v>3</c:v>
                </c:pt>
                <c:pt idx="2">
                  <c:v>152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C-4F41-88E8-645C654B14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96</c:v>
                </c:pt>
                <c:pt idx="1">
                  <c:v>911</c:v>
                </c:pt>
                <c:pt idx="2">
                  <c:v>232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C-4F41-88E8-645C654B14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Austria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129</c:v>
                </c:pt>
                <c:pt idx="1">
                  <c:v>205</c:v>
                </c:pt>
                <c:pt idx="2">
                  <c:v>177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C-4F41-88E8-645C654B1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869424"/>
        <c:axId val="428875328"/>
      </c:barChart>
      <c:catAx>
        <c:axId val="4288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75328"/>
        <c:crosses val="autoZero"/>
        <c:auto val="1"/>
        <c:lblAlgn val="ctr"/>
        <c:lblOffset val="100"/>
        <c:noMultiLvlLbl val="0"/>
      </c:catAx>
      <c:valAx>
        <c:axId val="4288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6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473674765013362E-2"/>
          <c:y val="2.1211723534558181E-2"/>
          <c:w val="0.95087264732934063"/>
          <c:h val="0.945983497752436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Marquette Iron Range</c:v>
                </c:pt>
              </c:strCache>
            </c:strRef>
          </c:tx>
          <c:spPr>
            <a:solidFill>
              <a:srgbClr val="9999FF"/>
            </a:solidFill>
            <a:ln w="1267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1905</c:v>
                </c:pt>
                <c:pt idx="1">
                  <c:v>1910</c:v>
                </c:pt>
                <c:pt idx="2">
                  <c:v>1915</c:v>
                </c:pt>
                <c:pt idx="3">
                  <c:v>1920</c:v>
                </c:pt>
              </c:numCache>
            </c:numRef>
          </c:cat>
          <c:val>
            <c:numRef>
              <c:f>Sheet1!$B$2:$E$2</c:f>
              <c:numCache>
                <c:formatCode>#,##0</c:formatCode>
                <c:ptCount val="4"/>
                <c:pt idx="0">
                  <c:v>2094</c:v>
                </c:pt>
                <c:pt idx="1">
                  <c:v>2284</c:v>
                </c:pt>
                <c:pt idx="2">
                  <c:v>2098</c:v>
                </c:pt>
                <c:pt idx="3">
                  <c:v>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0-46ED-9A78-287045EA23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Mesabi Iron Range</c:v>
                </c:pt>
              </c:strCache>
            </c:strRef>
          </c:tx>
          <c:spPr>
            <a:solidFill>
              <a:srgbClr val="993366"/>
            </a:solidFill>
            <a:ln w="1267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1905</c:v>
                </c:pt>
                <c:pt idx="1">
                  <c:v>1910</c:v>
                </c:pt>
                <c:pt idx="2">
                  <c:v>1915</c:v>
                </c:pt>
                <c:pt idx="3">
                  <c:v>1920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836</c:v>
                </c:pt>
                <c:pt idx="1">
                  <c:v>833</c:v>
                </c:pt>
                <c:pt idx="2" formatCode="#,##0">
                  <c:v>1115</c:v>
                </c:pt>
                <c:pt idx="3" formatCode="#,##0">
                  <c:v>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0-46ED-9A78-287045EA236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7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1905</c:v>
                </c:pt>
                <c:pt idx="1">
                  <c:v>1910</c:v>
                </c:pt>
                <c:pt idx="2">
                  <c:v>1915</c:v>
                </c:pt>
                <c:pt idx="3">
                  <c:v>1920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520-46ED-9A78-287045EA2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088128"/>
        <c:axId val="129094016"/>
        <c:axId val="0"/>
      </c:bar3DChart>
      <c:catAx>
        <c:axId val="1290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en-US"/>
          </a:p>
        </c:txPr>
        <c:crossAx val="12909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094016"/>
        <c:scaling>
          <c:orientation val="minMax"/>
        </c:scaling>
        <c:delete val="0"/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en-US"/>
          </a:p>
        </c:txPr>
        <c:crossAx val="129088128"/>
        <c:crosses val="autoZero"/>
        <c:crossBetween val="between"/>
      </c:valAx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Fatalites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1898-1905</c:v>
                </c:pt>
                <c:pt idx="1">
                  <c:v>1906-1910</c:v>
                </c:pt>
                <c:pt idx="2">
                  <c:v>1911-1915</c:v>
                </c:pt>
                <c:pt idx="3">
                  <c:v>1916-1920</c:v>
                </c:pt>
                <c:pt idx="4">
                  <c:v>1921-1925</c:v>
                </c:pt>
                <c:pt idx="5">
                  <c:v>1926-1930</c:v>
                </c:pt>
                <c:pt idx="6">
                  <c:v>1931-1935</c:v>
                </c:pt>
                <c:pt idx="7">
                  <c:v>1936-1940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66</c:v>
                </c:pt>
                <c:pt idx="2">
                  <c:v>35</c:v>
                </c:pt>
                <c:pt idx="3">
                  <c:v>43</c:v>
                </c:pt>
                <c:pt idx="4">
                  <c:v>20</c:v>
                </c:pt>
                <c:pt idx="5">
                  <c:v>21</c:v>
                </c:pt>
                <c:pt idx="6">
                  <c:v>11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2-4A4A-806A-4643C4482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Fatality Rate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1898-1905</c:v>
                </c:pt>
                <c:pt idx="1">
                  <c:v>1906-1910</c:v>
                </c:pt>
                <c:pt idx="2">
                  <c:v>1911-1915</c:v>
                </c:pt>
                <c:pt idx="3">
                  <c:v>1916-1920</c:v>
                </c:pt>
                <c:pt idx="4">
                  <c:v>1921-1925</c:v>
                </c:pt>
                <c:pt idx="5">
                  <c:v>1926-1930</c:v>
                </c:pt>
                <c:pt idx="6">
                  <c:v>1931-1935</c:v>
                </c:pt>
                <c:pt idx="7">
                  <c:v>1936-1940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5.3</c:v>
                </c:pt>
                <c:pt idx="1">
                  <c:v>5.0599999999999996</c:v>
                </c:pt>
                <c:pt idx="2">
                  <c:v>2.7</c:v>
                </c:pt>
                <c:pt idx="3">
                  <c:v>2.36</c:v>
                </c:pt>
                <c:pt idx="4">
                  <c:v>1.61</c:v>
                </c:pt>
                <c:pt idx="5">
                  <c:v>2.02</c:v>
                </c:pt>
                <c:pt idx="6">
                  <c:v>2.0499999999999998</c:v>
                </c:pt>
                <c:pt idx="7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2-4A4A-806A-4643C4482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0448"/>
        <c:axId val="4526080"/>
      </c:barChart>
      <c:catAx>
        <c:axId val="436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26080"/>
        <c:crosses val="autoZero"/>
        <c:auto val="1"/>
        <c:lblAlgn val="ctr"/>
        <c:lblOffset val="100"/>
        <c:noMultiLvlLbl val="0"/>
      </c:catAx>
      <c:valAx>
        <c:axId val="45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14011230791994E-2"/>
          <c:y val="4.3926883026861999E-2"/>
          <c:w val="0.75759480361690723"/>
          <c:h val="0.847345654493486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Wage per Day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1909</c:v>
                </c:pt>
                <c:pt idx="1">
                  <c:v>1910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2.6</c:v>
                </c:pt>
                <c:pt idx="1">
                  <c:v>2.7600000000000002</c:v>
                </c:pt>
                <c:pt idx="2">
                  <c:v>2.27</c:v>
                </c:pt>
                <c:pt idx="3">
                  <c:v>2.4499999999999997</c:v>
                </c:pt>
                <c:pt idx="4">
                  <c:v>2.8</c:v>
                </c:pt>
                <c:pt idx="5">
                  <c:v>2.68</c:v>
                </c:pt>
                <c:pt idx="6">
                  <c:v>3.05</c:v>
                </c:pt>
                <c:pt idx="7">
                  <c:v>3.8099999999999987</c:v>
                </c:pt>
                <c:pt idx="8">
                  <c:v>5.0999999999999996</c:v>
                </c:pt>
                <c:pt idx="9">
                  <c:v>5.98</c:v>
                </c:pt>
                <c:pt idx="10">
                  <c:v>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D-44C2-9599-FBF3EAAB8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Production per Ton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1909</c:v>
                </c:pt>
                <c:pt idx="1">
                  <c:v>1910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1.044</c:v>
                </c:pt>
                <c:pt idx="1">
                  <c:v>1.0760000000000001</c:v>
                </c:pt>
                <c:pt idx="2">
                  <c:v>1.0940000000000001</c:v>
                </c:pt>
                <c:pt idx="3">
                  <c:v>1.054</c:v>
                </c:pt>
                <c:pt idx="4">
                  <c:v>1.1140000000000001</c:v>
                </c:pt>
                <c:pt idx="5">
                  <c:v>1.083</c:v>
                </c:pt>
                <c:pt idx="6">
                  <c:v>1.105</c:v>
                </c:pt>
                <c:pt idx="7">
                  <c:v>1.494</c:v>
                </c:pt>
                <c:pt idx="8">
                  <c:v>1.8520000000000001</c:v>
                </c:pt>
                <c:pt idx="9">
                  <c:v>2.4689999999999999</c:v>
                </c:pt>
                <c:pt idx="10">
                  <c:v>2.65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FD-44C2-9599-FBF3EAAB8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94720"/>
        <c:axId val="96496256"/>
      </c:lineChart>
      <c:catAx>
        <c:axId val="9649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6496256"/>
        <c:crosses val="autoZero"/>
        <c:auto val="1"/>
        <c:lblAlgn val="ctr"/>
        <c:lblOffset val="100"/>
        <c:noMultiLvlLbl val="0"/>
      </c:catAx>
      <c:valAx>
        <c:axId val="9649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6494720"/>
        <c:crosses val="autoZero"/>
        <c:crossBetween val="between"/>
      </c:valAx>
      <c:spPr>
        <a:noFill/>
        <a:ln w="2747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0.15385</cdr:x>
      <cdr:y>0.85057</cdr:y>
    </cdr:from>
    <cdr:to>
      <cdr:x>0.69231</cdr:x>
      <cdr:y>0.90805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5638800"/>
          <a:ext cx="4800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0.0617</cdr:x>
      <cdr:y>0.91954</cdr:y>
    </cdr:from>
    <cdr:to>
      <cdr:x>0.90785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023" y="4357013"/>
          <a:ext cx="9120511" cy="381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0.24346</cdr:x>
      <cdr:y>0.03307</cdr:y>
    </cdr:from>
    <cdr:to>
      <cdr:x>0.77389</cdr:x>
      <cdr:y>0.171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0524" y="219241"/>
          <a:ext cx="4729040" cy="914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5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DCA7-E95F-48AF-9664-315E0FB5C0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747EF-7D13-4C8C-BA9D-F6587622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F600B31-BF69-4522-83A0-94A44E1E9C2E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9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F5B8-FFC3-4047-9FDE-4A02EEE75D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5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FED341-82C1-4383-9553-25DD2C549234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4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F5B8-FFC3-4047-9FDE-4A02EEE75DA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9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6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4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D498-5BE4-4DBD-AB75-337FA1A5B6C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8F16-9196-4CAA-BDE4-FE40F647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d/FinnishCivilWarMapBegi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Pasties, Beer, Revolution, and God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Immigrant Miners and Their Communities on the Marquette Iron Range, 1900-1930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50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age:FinnishCivilWarMapBeg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0"/>
            <a:ext cx="5645727" cy="715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47691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Finnish Immigration to Marquette County, 1905-1920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291" y="1788679"/>
            <a:ext cx="5181600" cy="4870740"/>
          </a:xfrm>
        </p:spPr>
        <p:txBody>
          <a:bodyPr>
            <a:normAutofit/>
          </a:bodyPr>
          <a:lstStyle/>
          <a:p>
            <a:r>
              <a:rPr lang="en-US" dirty="0" smtClean="0"/>
              <a:t>1880s “First Wave” (Rural) of Finnish immigration.</a:t>
            </a:r>
          </a:p>
          <a:p>
            <a:r>
              <a:rPr lang="en-US" dirty="0" smtClean="0"/>
              <a:t>1904 “Second Wave” (Urban) Russification and political repression. </a:t>
            </a:r>
          </a:p>
          <a:p>
            <a:pPr marL="0" indent="0">
              <a:buNone/>
            </a:pPr>
            <a:r>
              <a:rPr lang="en-US" dirty="0" smtClean="0"/>
              <a:t>Marquette Iron Range </a:t>
            </a:r>
            <a:r>
              <a:rPr lang="en-US" b="1" dirty="0" smtClean="0">
                <a:solidFill>
                  <a:srgbClr val="C00000"/>
                </a:solidFill>
              </a:rPr>
              <a:t>No Second Wave</a:t>
            </a:r>
            <a:r>
              <a:rPr lang="en-US" dirty="0" smtClean="0"/>
              <a:t>:</a:t>
            </a:r>
          </a:p>
          <a:p>
            <a:r>
              <a:rPr lang="en-US" dirty="0" smtClean="0"/>
              <a:t>80% (550) green region (rural)</a:t>
            </a:r>
          </a:p>
          <a:p>
            <a:r>
              <a:rPr lang="en-US" dirty="0" smtClean="0"/>
              <a:t>20% (138) red region (urban)</a:t>
            </a:r>
          </a:p>
          <a:p>
            <a:r>
              <a:rPr lang="en-US" dirty="0" smtClean="0"/>
              <a:t>No one from Helsinki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0582" y="64655"/>
            <a:ext cx="5994400" cy="659476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0582" y="3477551"/>
            <a:ext cx="178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Toivo</a:t>
            </a:r>
            <a:r>
              <a:rPr lang="en-US" b="1" dirty="0" smtClean="0"/>
              <a:t> John </a:t>
            </a:r>
            <a:r>
              <a:rPr lang="en-US" b="1" dirty="0" err="1" smtClean="0"/>
              <a:t>Karell</a:t>
            </a:r>
            <a:endParaRPr lang="en-US" b="1" dirty="0" smtClean="0"/>
          </a:p>
          <a:p>
            <a:r>
              <a:rPr lang="en-US" b="1" dirty="0" smtClean="0"/>
              <a:t>“Vaasa”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10400" y="3759200"/>
            <a:ext cx="480291" cy="461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9565" y="2782729"/>
            <a:ext cx="1902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Vihtori</a:t>
            </a:r>
            <a:r>
              <a:rPr lang="en-US" b="1" dirty="0" smtClean="0"/>
              <a:t> </a:t>
            </a:r>
            <a:r>
              <a:rPr lang="en-US" b="1" dirty="0" err="1" smtClean="0"/>
              <a:t>Tyynismaa</a:t>
            </a:r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b="1" dirty="0" err="1" smtClean="0"/>
              <a:t>Kortesjarvi</a:t>
            </a:r>
            <a:r>
              <a:rPr lang="en-US" b="1" dirty="0" smtClean="0"/>
              <a:t>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40073" y="3152061"/>
            <a:ext cx="1022927" cy="1068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6962" y="90626"/>
            <a:ext cx="9818255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Decline in Finnish Born Population, 1900-1930 </a:t>
            </a:r>
            <a:endParaRPr lang="en-US" b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5211208"/>
              </p:ext>
            </p:extLst>
          </p:nvPr>
        </p:nvGraphicFramePr>
        <p:xfrm>
          <a:off x="553027" y="1160607"/>
          <a:ext cx="5181600" cy="517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6370781" y="2407516"/>
            <a:ext cx="5181600" cy="4351338"/>
          </a:xfrm>
        </p:spPr>
        <p:txBody>
          <a:bodyPr/>
          <a:lstStyle/>
          <a:p>
            <a:r>
              <a:rPr lang="en-US" dirty="0" smtClean="0"/>
              <a:t> 39.8% of foreign born population</a:t>
            </a:r>
          </a:p>
          <a:p>
            <a:r>
              <a:rPr lang="en-US" dirty="0" smtClean="0"/>
              <a:t>57% miners (Ishpeming)</a:t>
            </a:r>
          </a:p>
          <a:p>
            <a:r>
              <a:rPr lang="en-US" dirty="0" smtClean="0"/>
              <a:t>55% miners (Negaunee)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70781" y="1027906"/>
            <a:ext cx="478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1910 </a:t>
            </a:r>
            <a:r>
              <a:rPr lang="en-US" sz="2800" b="1" dirty="0" err="1" smtClean="0"/>
              <a:t>Populaton</a:t>
            </a:r>
            <a:r>
              <a:rPr lang="en-US" sz="2800" b="1" dirty="0" smtClean="0"/>
              <a:t> Characteristics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60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36" y="180399"/>
            <a:ext cx="9522691" cy="77094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Immigration from South and Central Europe, 1900-1930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9867635"/>
              </p:ext>
            </p:extLst>
          </p:nvPr>
        </p:nvGraphicFramePr>
        <p:xfrm>
          <a:off x="157018" y="792518"/>
          <a:ext cx="6142182" cy="606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Italian immigration begins to increase significantly in 1890</a:t>
            </a:r>
          </a:p>
          <a:p>
            <a:r>
              <a:rPr lang="en-US" dirty="0" smtClean="0"/>
              <a:t>(1910) Italians comprise 16% of miners on the Marquette Iron Range</a:t>
            </a:r>
          </a:p>
          <a:p>
            <a:r>
              <a:rPr lang="en-US" dirty="0" smtClean="0"/>
              <a:t>(1920) 87% identified as miners. Mostly labors and </a:t>
            </a:r>
            <a:r>
              <a:rPr lang="en-US" dirty="0" err="1" smtClean="0"/>
              <a:t>trammers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365125"/>
            <a:ext cx="11647054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Revolution</a:t>
            </a:r>
            <a:r>
              <a:rPr lang="en-US" b="1" dirty="0" smtClean="0"/>
              <a:t> Failed: the Battle for the Negaunee Labor Temple, 1913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155" y="2130736"/>
            <a:ext cx="5181600" cy="4351338"/>
          </a:xfrm>
        </p:spPr>
        <p:txBody>
          <a:bodyPr/>
          <a:lstStyle/>
          <a:p>
            <a:r>
              <a:rPr lang="en-US" dirty="0" smtClean="0"/>
              <a:t>“The Socialistic Finn”</a:t>
            </a:r>
          </a:p>
          <a:p>
            <a:r>
              <a:rPr lang="en-US" dirty="0" smtClean="0"/>
              <a:t>The Labor Temple (1910) </a:t>
            </a:r>
          </a:p>
          <a:p>
            <a:r>
              <a:rPr lang="en-US" dirty="0" smtClean="0"/>
              <a:t>The Finnish Socialist Federation (1906)</a:t>
            </a:r>
          </a:p>
          <a:p>
            <a:r>
              <a:rPr lang="en-US" dirty="0" smtClean="0"/>
              <a:t>“Anarcho-Syndicalism” (William </a:t>
            </a:r>
            <a:r>
              <a:rPr lang="en-US" dirty="0" err="1" smtClean="0"/>
              <a:t>Risto</a:t>
            </a:r>
            <a:r>
              <a:rPr lang="en-US" dirty="0" smtClean="0"/>
              <a:t>) vs. “</a:t>
            </a:r>
            <a:r>
              <a:rPr lang="en-US" dirty="0" err="1" smtClean="0"/>
              <a:t>Parlimentarism</a:t>
            </a:r>
            <a:r>
              <a:rPr lang="en-US" dirty="0" smtClean="0"/>
              <a:t>” (Frank </a:t>
            </a:r>
            <a:r>
              <a:rPr lang="en-US" dirty="0" err="1" smtClean="0"/>
              <a:t>Aaltonen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28" y="1235508"/>
            <a:ext cx="5781906" cy="4941455"/>
          </a:xfrm>
        </p:spPr>
      </p:pic>
      <p:sp>
        <p:nvSpPr>
          <p:cNvPr id="7" name="TextBox 6"/>
          <p:cNvSpPr txBox="1"/>
          <p:nvPr/>
        </p:nvSpPr>
        <p:spPr>
          <a:xfrm>
            <a:off x="7382135" y="6176963"/>
            <a:ext cx="361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Labor Temple, Thunder Bay, Ontario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98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363" y="108423"/>
            <a:ext cx="4777509" cy="6508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Counter - </a:t>
            </a:r>
            <a:r>
              <a:rPr lang="en-US" b="1" dirty="0" smtClean="0">
                <a:solidFill>
                  <a:srgbClr val="FF0000"/>
                </a:solidFill>
              </a:rPr>
              <a:t>Revolution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206" y="731213"/>
            <a:ext cx="6399612" cy="537365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1172642"/>
            <a:ext cx="5403272" cy="4828507"/>
          </a:xfrm>
        </p:spPr>
      </p:pic>
      <p:sp>
        <p:nvSpPr>
          <p:cNvPr id="7" name="TextBox 6"/>
          <p:cNvSpPr txBox="1"/>
          <p:nvPr/>
        </p:nvSpPr>
        <p:spPr>
          <a:xfrm>
            <a:off x="6164117" y="6104867"/>
            <a:ext cx="5935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Finnish Republican Club. 350 members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82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67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God</a:t>
            </a:r>
            <a:r>
              <a:rPr lang="en-US" dirty="0" smtClean="0"/>
              <a:t>: </a:t>
            </a:r>
            <a:r>
              <a:rPr lang="en-US" b="1" dirty="0" smtClean="0"/>
              <a:t>Finnish Evangelical Lutheran Church of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36" y="729673"/>
            <a:ext cx="5181600" cy="60748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1910 Membership: </a:t>
            </a:r>
            <a:r>
              <a:rPr lang="en-US" b="1" dirty="0" smtClean="0"/>
              <a:t>2,284 </a:t>
            </a:r>
            <a:r>
              <a:rPr lang="en-US" dirty="0" smtClean="0"/>
              <a:t>(45% of Finn population)</a:t>
            </a:r>
          </a:p>
          <a:p>
            <a:r>
              <a:rPr lang="en-US" dirty="0" smtClean="0"/>
              <a:t>1920 Membership: </a:t>
            </a:r>
            <a:r>
              <a:rPr lang="en-US" b="1" dirty="0" smtClean="0"/>
              <a:t>2,994</a:t>
            </a:r>
            <a:r>
              <a:rPr lang="en-US" dirty="0" smtClean="0"/>
              <a:t> (65% of Finn population)</a:t>
            </a:r>
          </a:p>
          <a:p>
            <a:r>
              <a:rPr lang="en-US" dirty="0" smtClean="0"/>
              <a:t>Replicate the Church of Finland in the Lake Superior region. Traditionalist, conservative, and favored a paternalistic church and clergy</a:t>
            </a:r>
          </a:p>
          <a:p>
            <a:r>
              <a:rPr lang="en-US" dirty="0" smtClean="0"/>
              <a:t>Many prominent Finnish business men participated in the formation, 1899</a:t>
            </a:r>
          </a:p>
          <a:p>
            <a:r>
              <a:rPr lang="en-US" dirty="0" smtClean="0"/>
              <a:t>Actively adopted a strategy of accommodation with corporate capitalism. Vehemently anti-socialist.</a:t>
            </a:r>
          </a:p>
          <a:p>
            <a:r>
              <a:rPr lang="en-US" dirty="0" smtClean="0"/>
              <a:t>240 people signed anti-socialist resolution following 1907 Mesabi Strike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45" y="605632"/>
            <a:ext cx="6584263" cy="6198876"/>
          </a:xfrm>
        </p:spPr>
      </p:pic>
    </p:spTree>
    <p:extLst>
      <p:ext uri="{BB962C8B-B14F-4D97-AF65-F5344CB8AC3E}">
        <p14:creationId xmlns:p14="http://schemas.microsoft.com/office/powerpoint/2010/main" val="26481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69485"/>
              </p:ext>
            </p:extLst>
          </p:nvPr>
        </p:nvGraphicFramePr>
        <p:xfrm>
          <a:off x="507999" y="932873"/>
          <a:ext cx="10778835" cy="473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1" y="2101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67727" y="43935"/>
            <a:ext cx="3927764" cy="778102"/>
          </a:xfrm>
        </p:spPr>
        <p:txBody>
          <a:bodyPr/>
          <a:lstStyle/>
          <a:p>
            <a:r>
              <a:rPr lang="en-US" b="1" dirty="0" smtClean="0"/>
              <a:t>The Fear of </a:t>
            </a:r>
            <a:r>
              <a:rPr lang="en-US" b="1" dirty="0" smtClean="0">
                <a:solidFill>
                  <a:srgbClr val="FF0000"/>
                </a:solidFill>
              </a:rPr>
              <a:t>God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8691" y="6006068"/>
            <a:ext cx="718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Comparison of Suomi Synod LutheranChurch Membership, 1905-1920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727" y="86612"/>
            <a:ext cx="6488545" cy="7389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CCI’s Corporate Paternalism</a:t>
            </a:r>
            <a:endParaRPr lang="en-US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9" y="86611"/>
            <a:ext cx="5516418" cy="68498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Mather / “Progressive Era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(Speech to the Lake Superior Iron Mining Association, 1898)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 to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Letters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rental housing and support for ownership (CCI owned 600 houses)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clubhouses and beautification awards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Pension Plan (1909)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Gwinn as a model company town (1907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Gwinn Records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sponsored health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Nurses Reports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201168">
              <a:buFont typeface="Verdana"/>
              <a:buChar char="◦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doctor and nurse program</a:t>
            </a:r>
          </a:p>
          <a:p>
            <a:pPr marL="548640" lvl="1" indent="-201168">
              <a:buFont typeface="Verdana"/>
              <a:buChar char="◦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maintained hospital (Ishpeming, 1918)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Initiated Safety Program (1911)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C:\Users\mrobyns\AppData\Local\Microsoft\Windows\Temporary Internet Files\Content.Outlook\8LQO3MPJ\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912586"/>
            <a:ext cx="5161406" cy="58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8209" y="124981"/>
            <a:ext cx="3983182" cy="5769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Potty</a:t>
            </a:r>
            <a:r>
              <a:rPr lang="en-US" b="1" dirty="0" smtClean="0"/>
              <a:t> Letters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19" y="752730"/>
            <a:ext cx="4817407" cy="604338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701965"/>
            <a:ext cx="4562763" cy="6073001"/>
          </a:xfrm>
        </p:spPr>
      </p:pic>
    </p:spTree>
    <p:extLst>
      <p:ext uri="{BB962C8B-B14F-4D97-AF65-F5344CB8AC3E}">
        <p14:creationId xmlns:p14="http://schemas.microsoft.com/office/powerpoint/2010/main" val="38266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152400"/>
            <a:ext cx="83312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Hard Work: CCI Fatalities, 1898 - 1940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0" y="838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5147653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Total CCI Fatalities: </a:t>
            </a:r>
            <a:r>
              <a:rPr lang="en-US" sz="3600" b="1" dirty="0">
                <a:solidFill>
                  <a:srgbClr val="FF0000"/>
                </a:solidFill>
              </a:rPr>
              <a:t>321</a:t>
            </a:r>
            <a:r>
              <a:rPr lang="en-US" sz="3600" b="1" dirty="0"/>
              <a:t> </a:t>
            </a:r>
            <a:r>
              <a:rPr lang="en-US" b="1" dirty="0"/>
              <a:t>(1926 does not include Barnes-Hecker)</a:t>
            </a:r>
          </a:p>
          <a:p>
            <a:r>
              <a:rPr lang="en-US" sz="3600" b="1" dirty="0"/>
              <a:t>Total Marquette Iron Range Fatalities: </a:t>
            </a:r>
            <a:r>
              <a:rPr lang="en-US" sz="3600" b="1" dirty="0">
                <a:solidFill>
                  <a:srgbClr val="FF0000"/>
                </a:solidFill>
              </a:rPr>
              <a:t>675</a:t>
            </a:r>
          </a:p>
          <a:p>
            <a:r>
              <a:rPr lang="en-US" sz="3600" b="1" dirty="0"/>
              <a:t>Mesabi Range Death Rate </a:t>
            </a:r>
            <a:r>
              <a:rPr lang="en-US" sz="3600" b="1" dirty="0">
                <a:solidFill>
                  <a:srgbClr val="FF0000"/>
                </a:solidFill>
              </a:rPr>
              <a:t>7.5 / 1000</a:t>
            </a:r>
          </a:p>
        </p:txBody>
      </p:sp>
    </p:spTree>
    <p:extLst>
      <p:ext uri="{BB962C8B-B14F-4D97-AF65-F5344CB8AC3E}">
        <p14:creationId xmlns:p14="http://schemas.microsoft.com/office/powerpoint/2010/main" val="2693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96714" y="155575"/>
            <a:ext cx="7836695" cy="54927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100 Bottles of </a:t>
            </a:r>
            <a:r>
              <a:rPr lang="en-US" sz="7200" b="1" dirty="0" smtClean="0">
                <a:solidFill>
                  <a:srgbClr val="FF0000"/>
                </a:solidFill>
              </a:rPr>
              <a:t>Beer</a:t>
            </a:r>
            <a:r>
              <a:rPr lang="en-US" sz="6000" b="1" dirty="0" smtClean="0">
                <a:solidFill>
                  <a:srgbClr val="FF0000"/>
                </a:solidFill>
              </a:rPr>
              <a:t>. . . 	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04850"/>
            <a:ext cx="9686925" cy="5962650"/>
          </a:xfrm>
        </p:spPr>
      </p:pic>
    </p:spTree>
    <p:extLst>
      <p:ext uri="{BB962C8B-B14F-4D97-AF65-F5344CB8AC3E}">
        <p14:creationId xmlns:p14="http://schemas.microsoft.com/office/powerpoint/2010/main" val="41352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7615382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Hard Work: Deaths by Ethnicity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174211"/>
              </p:ext>
            </p:extLst>
          </p:nvPr>
        </p:nvGraphicFramePr>
        <p:xfrm>
          <a:off x="692726" y="838198"/>
          <a:ext cx="11046692" cy="558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8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1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6946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Italian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532">
                <a:tc>
                  <a:txBody>
                    <a:bodyPr/>
                    <a:lstStyle/>
                    <a:p>
                      <a:r>
                        <a:rPr lang="en-US" dirty="0" smtClean="0"/>
                        <a:t>1900-1909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532">
                <a:tc>
                  <a:txBody>
                    <a:bodyPr/>
                    <a:lstStyle/>
                    <a:p>
                      <a:r>
                        <a:rPr lang="en-US" dirty="0" smtClean="0"/>
                        <a:t>1910-1919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532">
                <a:tc>
                  <a:txBody>
                    <a:bodyPr/>
                    <a:lstStyle/>
                    <a:p>
                      <a:r>
                        <a:rPr lang="en-US" dirty="0" smtClean="0"/>
                        <a:t>1920-1929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532">
                <a:tc>
                  <a:txBody>
                    <a:bodyPr/>
                    <a:lstStyle/>
                    <a:p>
                      <a:r>
                        <a:rPr lang="en-US" dirty="0" smtClean="0"/>
                        <a:t>1930-1940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03201"/>
            <a:ext cx="11049000" cy="1487488"/>
          </a:xfrm>
        </p:spPr>
        <p:txBody>
          <a:bodyPr>
            <a:normAutofit/>
          </a:bodyPr>
          <a:lstStyle/>
          <a:p>
            <a:r>
              <a:rPr lang="en-US" b="1" dirty="0" smtClean="0"/>
              <a:t>Hard Work: Reason for Poor Safety Record </a:t>
            </a:r>
            <a:br>
              <a:rPr lang="en-US" b="1" dirty="0" smtClean="0"/>
            </a:br>
            <a:r>
              <a:rPr lang="en-US" dirty="0" smtClean="0"/>
              <a:t>(Prior to 1911)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Poor discipline in the mines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Contract System </a:t>
            </a:r>
            <a:r>
              <a:rPr lang="en-US" dirty="0" smtClean="0"/>
              <a:t>(Cornish practice)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Company paid a </a:t>
            </a:r>
            <a:r>
              <a:rPr lang="en-US" dirty="0"/>
              <a:t>work team according to </a:t>
            </a:r>
            <a:r>
              <a:rPr lang="en-US" dirty="0" smtClean="0"/>
              <a:t>output. Worked fast, little oversight.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Demand</a:t>
            </a:r>
            <a:r>
              <a:rPr lang="en-US" dirty="0" smtClean="0"/>
              <a:t> for labor greater than supply (inexperienced miners)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Lack of laws</a:t>
            </a:r>
            <a:r>
              <a:rPr lang="en-US" dirty="0" smtClean="0"/>
              <a:t> forcing compensation for fatalities</a:t>
            </a:r>
          </a:p>
          <a:p>
            <a:r>
              <a:rPr lang="en-US" dirty="0" smtClean="0"/>
              <a:t>Employee </a:t>
            </a:r>
            <a:r>
              <a:rPr lang="en-US" b="1" dirty="0" smtClean="0">
                <a:solidFill>
                  <a:srgbClr val="FF0000"/>
                </a:solidFill>
              </a:rPr>
              <a:t>carelessness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9300" y="972861"/>
            <a:ext cx="6289963" cy="5204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0545" y="6280728"/>
            <a:ext cx="42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Lake Angeline Mine, Marquette Iron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90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1" y="1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 bmk=""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]</a:t>
            </a:r>
            <a:endParaRPr lang="en-US" dirty="0">
              <a:latin typeface="Arial" pitchFamily="34" charset="0"/>
            </a:endParaRPr>
          </a:p>
        </p:txBody>
      </p:sp>
      <p:graphicFrame>
        <p:nvGraphicFramePr>
          <p:cNvPr id="3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67791"/>
              </p:ext>
            </p:extLst>
          </p:nvPr>
        </p:nvGraphicFramePr>
        <p:xfrm>
          <a:off x="720437" y="228599"/>
          <a:ext cx="10723418" cy="566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6818" y="58928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Cliffs Shaft Mine: Average Daily Wages and Cost of Production, 1909-1920 </a:t>
            </a:r>
          </a:p>
        </p:txBody>
      </p:sp>
    </p:spTree>
    <p:extLst>
      <p:ext uri="{BB962C8B-B14F-4D97-AF65-F5344CB8AC3E}">
        <p14:creationId xmlns:p14="http://schemas.microsoft.com/office/powerpoint/2010/main" val="29025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18" y="0"/>
            <a:ext cx="8423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Second Klan “Movement”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Inspired, in part, by Thomas Dixon’s novel, </a:t>
            </a:r>
            <a:r>
              <a:rPr lang="en-US" i="1" dirty="0" smtClean="0"/>
              <a:t>The Clansman </a:t>
            </a:r>
            <a:r>
              <a:rPr lang="en-US" dirty="0" smtClean="0"/>
              <a:t>(1905), </a:t>
            </a:r>
            <a:r>
              <a:rPr lang="en-US" i="1" dirty="0" smtClean="0"/>
              <a:t>and </a:t>
            </a:r>
            <a:r>
              <a:rPr lang="en-US" dirty="0" smtClean="0"/>
              <a:t>D.W</a:t>
            </a:r>
            <a:r>
              <a:rPr lang="en-US" dirty="0"/>
              <a:t>. Griffith's film </a:t>
            </a:r>
            <a:r>
              <a:rPr lang="en-US" i="1" dirty="0"/>
              <a:t>Birth of a Nation</a:t>
            </a:r>
            <a:r>
              <a:rPr lang="en-US" dirty="0"/>
              <a:t> (1915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Founded in Atlanta, Georgia (1915)</a:t>
            </a:r>
          </a:p>
          <a:p>
            <a:r>
              <a:rPr lang="en-US" dirty="0" smtClean="0"/>
              <a:t>Nativist, xenophobic, petty nationalism</a:t>
            </a:r>
          </a:p>
          <a:p>
            <a:r>
              <a:rPr lang="en-US" dirty="0" smtClean="0"/>
              <a:t>Enjoyed wide-spread support, especially in the mid-West and Western states. By 1925, the KKK reputedly had </a:t>
            </a:r>
            <a:r>
              <a:rPr lang="en-US" b="1" dirty="0" smtClean="0"/>
              <a:t>4.5 million </a:t>
            </a:r>
            <a:r>
              <a:rPr lang="en-US" dirty="0" smtClean="0"/>
              <a:t>members.</a:t>
            </a:r>
          </a:p>
          <a:p>
            <a:r>
              <a:rPr lang="en-US" dirty="0" smtClean="0"/>
              <a:t>A successful “third party”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51709"/>
            <a:ext cx="5181600" cy="4479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801" y="6176963"/>
            <a:ext cx="449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KKK March on Washington, 1925.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68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Protestant Hegemony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455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Large influx of immigration from southern and central Europe </a:t>
            </a:r>
          </a:p>
          <a:p>
            <a:r>
              <a:rPr lang="en-US" dirty="0" smtClean="0"/>
              <a:t>Virulent anti-Catholicism and anti-</a:t>
            </a:r>
            <a:r>
              <a:rPr lang="en-US" dirty="0" err="1" smtClean="0"/>
              <a:t>Semiticism</a:t>
            </a:r>
            <a:endParaRPr lang="en-US" dirty="0" smtClean="0"/>
          </a:p>
          <a:p>
            <a:r>
              <a:rPr lang="en-US" dirty="0" smtClean="0"/>
              <a:t>Allegiance to papal authority</a:t>
            </a:r>
          </a:p>
          <a:p>
            <a:r>
              <a:rPr lang="en-US" dirty="0" smtClean="0"/>
              <a:t>Prohibition violation, sexual </a:t>
            </a:r>
            <a:r>
              <a:rPr lang="en-US" dirty="0"/>
              <a:t>immorality</a:t>
            </a:r>
            <a:r>
              <a:rPr lang="en-US" dirty="0" smtClean="0"/>
              <a:t>, threats to religion and “traditional family values.”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77" y="1574801"/>
            <a:ext cx="6157968" cy="5283199"/>
          </a:xfrm>
        </p:spPr>
      </p:pic>
    </p:spTree>
    <p:extLst>
      <p:ext uri="{BB962C8B-B14F-4D97-AF65-F5344CB8AC3E}">
        <p14:creationId xmlns:p14="http://schemas.microsoft.com/office/powerpoint/2010/main" val="506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Anti-Immigration Legislation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8054" y="1690688"/>
            <a:ext cx="5181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Quota Law of 1921 </a:t>
            </a:r>
            <a:r>
              <a:rPr lang="en-US" dirty="0"/>
              <a:t>restricted annual immigration to approximately 350,000 </a:t>
            </a:r>
            <a:r>
              <a:rPr lang="en-US" dirty="0" smtClean="0"/>
              <a:t>persons. Limited annual immigration from any one country to 3% of 1910 numbers. </a:t>
            </a:r>
          </a:p>
          <a:p>
            <a:r>
              <a:rPr lang="en-US" b="1" dirty="0"/>
              <a:t>Immigration Act of </a:t>
            </a:r>
            <a:r>
              <a:rPr lang="en-US" b="1" dirty="0" smtClean="0"/>
              <a:t>1924. </a:t>
            </a:r>
            <a:r>
              <a:rPr lang="en-US" dirty="0" smtClean="0"/>
              <a:t>By 1930, annual immigration limited to 150,000. Disproportionate by ethnicity and country of origin. Asians completely excluded.</a:t>
            </a:r>
          </a:p>
          <a:p>
            <a:r>
              <a:rPr lang="en-US" dirty="0" smtClean="0"/>
              <a:t>Northern European: 86.5 %</a:t>
            </a:r>
          </a:p>
          <a:p>
            <a:r>
              <a:rPr lang="en-US" dirty="0" smtClean="0"/>
              <a:t>Southern / Central Europe: 11.2 % </a:t>
            </a:r>
          </a:p>
          <a:p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2399" y="1529705"/>
            <a:ext cx="4498109" cy="49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3890" y="256259"/>
            <a:ext cx="1226589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Failure of </a:t>
            </a:r>
            <a:r>
              <a:rPr lang="en-US" b="1" dirty="0" smtClean="0">
                <a:solidFill>
                  <a:srgbClr val="FF0000"/>
                </a:solidFill>
              </a:rPr>
              <a:t>Cornish Pasties</a:t>
            </a:r>
            <a:r>
              <a:rPr lang="en-US" b="1" dirty="0" smtClean="0"/>
              <a:t>: Marquette Iron Range, </a:t>
            </a:r>
            <a:r>
              <a:rPr lang="en-US" sz="2200" b="1" dirty="0" smtClean="0"/>
              <a:t>1890 - 1900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4181" y="984779"/>
            <a:ext cx="4038600" cy="603374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Cornish miners </a:t>
            </a:r>
            <a:r>
              <a:rPr lang="en-US" dirty="0" smtClean="0"/>
              <a:t>began arriving after 1880 (eschewed open-pit mining). Never more than 25% of miners. 1909 dropped to 13%. Mining foremen, captains, etc…..</a:t>
            </a:r>
            <a:endParaRPr lang="en-US" b="1" dirty="0"/>
          </a:p>
          <a:p>
            <a:r>
              <a:rPr lang="en-US" b="1" dirty="0" smtClean="0"/>
              <a:t>Depression 1893 </a:t>
            </a:r>
            <a:r>
              <a:rPr lang="en-US" sz="2600" dirty="0"/>
              <a:t>(workforce dropped from 17,000 to 3,500, causing massive out migration)</a:t>
            </a:r>
          </a:p>
          <a:p>
            <a:r>
              <a:rPr lang="en-US" b="1" dirty="0" smtClean="0"/>
              <a:t>Strike of 1895 </a:t>
            </a:r>
            <a:r>
              <a:rPr lang="en-US" dirty="0" smtClean="0"/>
              <a:t>(3,000 miners; state militia; independent union led by Cornish)</a:t>
            </a:r>
          </a:p>
          <a:p>
            <a:r>
              <a:rPr lang="en-US" b="1" dirty="0" smtClean="0"/>
              <a:t>Strike of 1899 </a:t>
            </a:r>
            <a:r>
              <a:rPr lang="en-US" dirty="0" smtClean="0"/>
              <a:t>(2,700 miners</a:t>
            </a:r>
            <a:r>
              <a:rPr lang="en-US" dirty="0"/>
              <a:t>;</a:t>
            </a:r>
            <a:r>
              <a:rPr lang="en-US" dirty="0" smtClean="0"/>
              <a:t> split between Cornish and Finnish miners)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 descr="E:\My Documents\My Pictures\MAA 2008 Presentation Pictures\3301-01 Organizations Mine Work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09" y="1145308"/>
            <a:ext cx="6511636" cy="57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1" y="6257883"/>
            <a:ext cx="403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1895 Strike Parade, Ishpeming</a:t>
            </a:r>
          </a:p>
        </p:txBody>
      </p:sp>
    </p:spTree>
    <p:extLst>
      <p:ext uri="{BB962C8B-B14F-4D97-AF65-F5344CB8AC3E}">
        <p14:creationId xmlns:p14="http://schemas.microsoft.com/office/powerpoint/2010/main" val="12562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18" y="180398"/>
            <a:ext cx="5444837" cy="66011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Revolution!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054" y="193891"/>
            <a:ext cx="5181600" cy="6511348"/>
          </a:xfrm>
        </p:spPr>
        <p:txBody>
          <a:bodyPr>
            <a:noAutofit/>
          </a:bodyPr>
          <a:lstStyle/>
          <a:p>
            <a:r>
              <a:rPr lang="en-US" b="1" dirty="0" smtClean="0"/>
              <a:t>Industrial Workers of the World</a:t>
            </a:r>
            <a:r>
              <a:rPr lang="en-US" dirty="0" smtClean="0"/>
              <a:t>, 1905, (IWW) and the </a:t>
            </a:r>
            <a:r>
              <a:rPr lang="en-US" b="1" dirty="0" smtClean="0"/>
              <a:t>Western Federation of Miners</a:t>
            </a:r>
            <a:r>
              <a:rPr lang="en-US" dirty="0" smtClean="0"/>
              <a:t> (WFM), 1893</a:t>
            </a:r>
          </a:p>
          <a:p>
            <a:r>
              <a:rPr lang="en-US" b="1" dirty="0" smtClean="0"/>
              <a:t>Socialist </a:t>
            </a:r>
            <a:r>
              <a:rPr lang="en-US" b="1" dirty="0"/>
              <a:t>Party of </a:t>
            </a:r>
            <a:r>
              <a:rPr lang="en-US" b="1" dirty="0" smtClean="0"/>
              <a:t>America</a:t>
            </a:r>
            <a:r>
              <a:rPr lang="en-US" dirty="0" smtClean="0"/>
              <a:t>. Won over 900,000 votes 1912</a:t>
            </a:r>
            <a:r>
              <a:rPr lang="en-US" dirty="0"/>
              <a:t> </a:t>
            </a:r>
            <a:r>
              <a:rPr lang="en-US" dirty="0" smtClean="0"/>
              <a:t>and 1920 (E. Debs ran for president from prison)</a:t>
            </a:r>
          </a:p>
          <a:p>
            <a:r>
              <a:rPr lang="en-US" dirty="0"/>
              <a:t>Bolshevik revolution in Russia (1917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Seattle General Strike (1919)</a:t>
            </a:r>
          </a:p>
          <a:p>
            <a:r>
              <a:rPr lang="en-US" dirty="0" smtClean="0"/>
              <a:t>Anarchist bombings (Sacco and  Vanzetti, 1920)</a:t>
            </a:r>
          </a:p>
          <a:p>
            <a:r>
              <a:rPr lang="en-US" dirty="0" smtClean="0"/>
              <a:t>Palmer Raids (1919) 6,000 arrested and 556 deportations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7" y="1297348"/>
            <a:ext cx="5181600" cy="5407891"/>
          </a:xfrm>
        </p:spPr>
      </p:pic>
    </p:spTree>
    <p:extLst>
      <p:ext uri="{BB962C8B-B14F-4D97-AF65-F5344CB8AC3E}">
        <p14:creationId xmlns:p14="http://schemas.microsoft.com/office/powerpoint/2010/main" val="8846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11353800" cy="7247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Revolution</a:t>
            </a:r>
            <a:r>
              <a:rPr lang="en-US" b="1" dirty="0" smtClean="0"/>
              <a:t>: Hard Rock Mining Labor Wars, 1900 – 1930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86919"/>
            <a:ext cx="5181600" cy="579431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Colorado Labor Wars, 1903-1904</a:t>
            </a:r>
            <a:r>
              <a:rPr lang="en-US" sz="2400" dirty="0" smtClean="0"/>
              <a:t>. Led by the WFM. Involved thousands of miners and intervention by the state militia, US Army, </a:t>
            </a:r>
            <a:r>
              <a:rPr lang="en-US" sz="2400" dirty="0" err="1" smtClean="0"/>
              <a:t>Pinkertons</a:t>
            </a:r>
            <a:endParaRPr lang="en-US" sz="2400" dirty="0" smtClean="0"/>
          </a:p>
          <a:p>
            <a:r>
              <a:rPr lang="en-US" sz="2400" b="1" dirty="0" smtClean="0"/>
              <a:t>Mesabi Iron Range Strikes</a:t>
            </a:r>
            <a:r>
              <a:rPr lang="en-US" sz="2400" dirty="0" smtClean="0"/>
              <a:t>, 1907 (WFM), 1916 (IWW). Struck for better pay and 8 hour day.</a:t>
            </a:r>
          </a:p>
          <a:p>
            <a:r>
              <a:rPr lang="en-US" sz="2400" b="1" dirty="0" smtClean="0"/>
              <a:t>Copper Country Strike</a:t>
            </a:r>
            <a:r>
              <a:rPr lang="en-US" sz="2400" dirty="0" smtClean="0"/>
              <a:t>, 1913-1914 (WFM, IWW. Last 265 days)</a:t>
            </a:r>
          </a:p>
          <a:p>
            <a:r>
              <a:rPr lang="en-US" sz="2400" b="1" dirty="0" smtClean="0"/>
              <a:t>Butte Montana Labor Riots</a:t>
            </a:r>
            <a:r>
              <a:rPr lang="en-US" sz="2400" dirty="0" smtClean="0"/>
              <a:t>, 1914 (Conflict between IWW and WFM for control. Involved blacklisting of Finnish miners)</a:t>
            </a:r>
          </a:p>
          <a:p>
            <a:r>
              <a:rPr lang="en-US" sz="2400" b="1" dirty="0" smtClean="0"/>
              <a:t>Anaconda Road Massacre</a:t>
            </a:r>
            <a:r>
              <a:rPr lang="en-US" sz="2400" dirty="0" smtClean="0"/>
              <a:t>, 1920 (IWW’s last major effort in the western copper mines)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86918"/>
            <a:ext cx="6015181" cy="5477037"/>
          </a:xfrm>
        </p:spPr>
      </p:pic>
      <p:sp>
        <p:nvSpPr>
          <p:cNvPr id="6" name="TextBox 5"/>
          <p:cNvSpPr txBox="1"/>
          <p:nvPr/>
        </p:nvSpPr>
        <p:spPr>
          <a:xfrm>
            <a:off x="8302368" y="6526107"/>
            <a:ext cx="17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CCI Miners, 1917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1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Marquette Iron Range Labor Strife, 1900-1946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257964" y="815262"/>
            <a:ext cx="2826375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4742" y="4751534"/>
            <a:ext cx="3032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Why?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420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083" y="0"/>
            <a:ext cx="6956163" cy="6627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Settled Communities: Ishpeming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483" y="36169"/>
            <a:ext cx="5181600" cy="6821831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Martin Hendrickson </a:t>
            </a:r>
            <a:r>
              <a:rPr lang="en-US" sz="2500" dirty="0" smtClean="0"/>
              <a:t>(1900), NYC editor of the “American Worker.” Renowned socialist agitator. “Atheist, anti-church, horned devil.” </a:t>
            </a:r>
          </a:p>
          <a:p>
            <a:r>
              <a:rPr lang="en-US" sz="2500" b="1" dirty="0" smtClean="0"/>
              <a:t>Large population decline</a:t>
            </a:r>
            <a:r>
              <a:rPr lang="en-US" sz="2500" dirty="0" smtClean="0"/>
              <a:t>: 13,255 (1900) to 9,238 (1930). 31 percent</a:t>
            </a:r>
          </a:p>
          <a:p>
            <a:r>
              <a:rPr lang="en-US" sz="2500" dirty="0" smtClean="0"/>
              <a:t>Foreign born population decreased 53 percent</a:t>
            </a:r>
          </a:p>
          <a:p>
            <a:r>
              <a:rPr lang="en-US" sz="2500" dirty="0" smtClean="0"/>
              <a:t>Finnish born population decreased 29.2 percent (1910-1920)</a:t>
            </a:r>
          </a:p>
          <a:p>
            <a:r>
              <a:rPr lang="en-US" sz="2500" dirty="0" smtClean="0"/>
              <a:t>More diversified economy (</a:t>
            </a:r>
            <a:r>
              <a:rPr lang="en-US" sz="2500" dirty="0" err="1" smtClean="0"/>
              <a:t>Gossard</a:t>
            </a:r>
            <a:r>
              <a:rPr lang="en-US" sz="2500" dirty="0" smtClean="0"/>
              <a:t>)</a:t>
            </a:r>
          </a:p>
          <a:p>
            <a:r>
              <a:rPr lang="en-US" sz="2500" dirty="0" smtClean="0"/>
              <a:t>Nine-tenths of population lived scattered in and around downtown area. </a:t>
            </a:r>
          </a:p>
          <a:p>
            <a:r>
              <a:rPr lang="en-US" sz="2500" dirty="0" smtClean="0"/>
              <a:t>Single family units accounted for 80% residential structures. Multiple dwellings, 2%</a:t>
            </a:r>
            <a:endParaRPr lang="en-US" sz="2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80" y="733859"/>
            <a:ext cx="5892800" cy="5612757"/>
          </a:xfrm>
        </p:spPr>
      </p:pic>
      <p:sp>
        <p:nvSpPr>
          <p:cNvPr id="8" name="TextBox 7"/>
          <p:cNvSpPr txBox="1"/>
          <p:nvPr/>
        </p:nvSpPr>
        <p:spPr>
          <a:xfrm>
            <a:off x="7487254" y="6346616"/>
            <a:ext cx="337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Ishpeming from “Knob Hill,” 1930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6765" y="1302328"/>
            <a:ext cx="564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Forced the “more adventurous men to seek employment elsewhere, and so has steadied and sobered the life of the community” – Joe R. Whitaker (1931)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1" y="0"/>
            <a:ext cx="6768395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Settled Communities: Negaunee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1" y="886691"/>
            <a:ext cx="5181600" cy="5652654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decline: 8,460 (1910) to 6,552 (1930). 23 percent</a:t>
            </a:r>
          </a:p>
          <a:p>
            <a:r>
              <a:rPr lang="en-US" dirty="0" smtClean="0"/>
              <a:t>Ratio of men to women: 1.9 (1910) to 1.3 (1930)</a:t>
            </a:r>
          </a:p>
          <a:p>
            <a:r>
              <a:rPr lang="en-US" dirty="0" smtClean="0"/>
              <a:t>Foreign born: 47.6 percent (1910) to 33 percent (1930)</a:t>
            </a:r>
          </a:p>
          <a:p>
            <a:r>
              <a:rPr lang="en-US" dirty="0" smtClean="0"/>
              <a:t>A culture of “self-sufficiency.” Part-time Farmers. 3-6 percent of miners farmed land. CCI opened plots of 15,000 square feet to “truck” farming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1745" y="701964"/>
            <a:ext cx="6537486" cy="561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7855" y="6286201"/>
            <a:ext cx="178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Iron Street, 1909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10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33410" y="6240867"/>
            <a:ext cx="248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Street “Location”</a:t>
            </a:r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16364" y="152689"/>
            <a:ext cx="8137235" cy="7432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Community Cohesion: The “Locations”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" y="1013836"/>
            <a:ext cx="5289057" cy="516312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34" y="1001106"/>
            <a:ext cx="5284911" cy="5175857"/>
          </a:xfrm>
        </p:spPr>
      </p:pic>
      <p:sp>
        <p:nvSpPr>
          <p:cNvPr id="13" name="TextBox 12"/>
          <p:cNvSpPr txBox="1"/>
          <p:nvPr/>
        </p:nvSpPr>
        <p:spPr>
          <a:xfrm>
            <a:off x="2142959" y="6294871"/>
            <a:ext cx="206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Bancroft “Location”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55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1227</Words>
  <Application>Microsoft Office PowerPoint</Application>
  <PresentationFormat>Widescreen</PresentationFormat>
  <Paragraphs>163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Wingdings 2</vt:lpstr>
      <vt:lpstr>Office Theme</vt:lpstr>
      <vt:lpstr>Pasties, Beer, Revolution, and God</vt:lpstr>
      <vt:lpstr>100 Bottles of Beer. . .  </vt:lpstr>
      <vt:lpstr>The Failure of Cornish Pasties: Marquette Iron Range, 1890 - 1900</vt:lpstr>
      <vt:lpstr>Revolution!</vt:lpstr>
      <vt:lpstr>Revolution: Hard Rock Mining Labor Wars, 1900 – 1930</vt:lpstr>
      <vt:lpstr>Marquette Iron Range Labor Strife, 1900-1946</vt:lpstr>
      <vt:lpstr>Settled Communities: Ishpeming</vt:lpstr>
      <vt:lpstr>Settled Communities: Negaunee</vt:lpstr>
      <vt:lpstr>Community Cohesion: The “Locations”</vt:lpstr>
      <vt:lpstr>Finnish Immigration to Marquette County, 1905-1920</vt:lpstr>
      <vt:lpstr>Decline in Finnish Born Population, 1900-1930 </vt:lpstr>
      <vt:lpstr>Immigration from South and Central Europe, 1900-1930</vt:lpstr>
      <vt:lpstr>Revolution Failed: the Battle for the Negaunee Labor Temple, 1913</vt:lpstr>
      <vt:lpstr>Counter - Revolution</vt:lpstr>
      <vt:lpstr>God: Finnish Evangelical Lutheran Church of America</vt:lpstr>
      <vt:lpstr>The Fear of God</vt:lpstr>
      <vt:lpstr>CCI’s Corporate Paternalism</vt:lpstr>
      <vt:lpstr>The Potty Letters</vt:lpstr>
      <vt:lpstr>Hard Work: CCI Fatalities, 1898 - 1940</vt:lpstr>
      <vt:lpstr>Hard Work: Deaths by Ethnicity</vt:lpstr>
      <vt:lpstr>Hard Work: Reason for Poor Safety Record  (Prior to 1911)</vt:lpstr>
      <vt:lpstr>PowerPoint Presentation</vt:lpstr>
      <vt:lpstr>PowerPoint Presentation</vt:lpstr>
      <vt:lpstr>The Second Klan “Movement”</vt:lpstr>
      <vt:lpstr>Protestant Hegemony</vt:lpstr>
      <vt:lpstr>  Anti-Immigration Legislation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Robyns</dc:creator>
  <cp:lastModifiedBy>Marcus Robyns</cp:lastModifiedBy>
  <cp:revision>79</cp:revision>
  <dcterms:created xsi:type="dcterms:W3CDTF">2018-03-26T15:09:26Z</dcterms:created>
  <dcterms:modified xsi:type="dcterms:W3CDTF">2019-07-30T16:57:37Z</dcterms:modified>
</cp:coreProperties>
</file>